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594" y="6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4D9-D5AF-48E4-9D94-D8FA7D1849D8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4B54-A002-4DB1-A52A-444BAF0F42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17839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4D9-D5AF-48E4-9D94-D8FA7D1849D8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4B54-A002-4DB1-A52A-444BAF0F42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2358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4D9-D5AF-48E4-9D94-D8FA7D1849D8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4B54-A002-4DB1-A52A-444BAF0F42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79415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4D9-D5AF-48E4-9D94-D8FA7D1849D8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4B54-A002-4DB1-A52A-444BAF0F42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4380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4D9-D5AF-48E4-9D94-D8FA7D1849D8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4B54-A002-4DB1-A52A-444BAF0F42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0943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4D9-D5AF-48E4-9D94-D8FA7D1849D8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4B54-A002-4DB1-A52A-444BAF0F42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723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4D9-D5AF-48E4-9D94-D8FA7D1849D8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4B54-A002-4DB1-A52A-444BAF0F42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01431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4D9-D5AF-48E4-9D94-D8FA7D1849D8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4B54-A002-4DB1-A52A-444BAF0F42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053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4D9-D5AF-48E4-9D94-D8FA7D1849D8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4B54-A002-4DB1-A52A-444BAF0F42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6183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4D9-D5AF-48E4-9D94-D8FA7D1849D8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4B54-A002-4DB1-A52A-444BAF0F42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0689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4D9-D5AF-48E4-9D94-D8FA7D1849D8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4B54-A002-4DB1-A52A-444BAF0F42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2738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054D9-D5AF-48E4-9D94-D8FA7D1849D8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14B54-A002-4DB1-A52A-444BAF0F42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729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>
                <a:latin typeface="Perpetua" panose="02020502060401020303" pitchFamily="18" charset="0"/>
              </a:rPr>
              <a:t>+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>
              <a:latin typeface="Perpetua" panose="020205020604010203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6858000" cy="4953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0" y="4960832"/>
            <a:ext cx="6858000" cy="4953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255669" y="344488"/>
            <a:ext cx="6336704" cy="939704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Perpetua" panose="02020502060401020303" pitchFamily="18" charset="0"/>
            </a:endParaRPr>
          </a:p>
        </p:txBody>
      </p:sp>
      <p:pic>
        <p:nvPicPr>
          <p:cNvPr id="1028" name="Picture 4" descr="D:\zs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77" t="19952" r="33969"/>
          <a:stretch/>
        </p:blipFill>
        <p:spPr bwMode="auto">
          <a:xfrm>
            <a:off x="2805596" y="373351"/>
            <a:ext cx="1248718" cy="2419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332656" y="829740"/>
            <a:ext cx="2214879" cy="1530972"/>
            <a:chOff x="394208" y="730199"/>
            <a:chExt cx="2214879" cy="1530972"/>
          </a:xfrm>
        </p:grpSpPr>
        <p:pic>
          <p:nvPicPr>
            <p:cNvPr id="1033" name="Picture 9" descr="C:\Users\ACER\Downloads\icons8-gmail-48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131" y="730199"/>
              <a:ext cx="226357" cy="2263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C:\Users\ACER\Downloads\icons8-linkedin-48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477" y="1316596"/>
              <a:ext cx="291666" cy="2916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5" name="Picture 11" descr="C:\Users\ACER\Downloads\icons8-map-pin-48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208" y="1748644"/>
              <a:ext cx="327087" cy="3270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C:\Users\ACER\Downloads\icons8-whatsapp-48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664" y="992560"/>
              <a:ext cx="324036" cy="3240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703143" y="730950"/>
              <a:ext cx="19059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050" dirty="0">
                  <a:latin typeface="Perpetua" panose="02020502060401020303" pitchFamily="18" charset="0"/>
                  <a:cs typeface="Andalus" pitchFamily="18" charset="-78"/>
                </a:rPr>
                <a:t>zulfiqormohamad@gmail.com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03143" y="1026453"/>
              <a:ext cx="19059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050" dirty="0">
                  <a:latin typeface="Perpetua" panose="02020502060401020303" pitchFamily="18" charset="0"/>
                  <a:cs typeface="Andalus" pitchFamily="18" charset="-78"/>
                </a:rPr>
                <a:t>0813-1655-5140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03143" y="1288063"/>
              <a:ext cx="1708088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050" dirty="0">
                  <a:latin typeface="Perpetua" panose="02020502060401020303" pitchFamily="18" charset="0"/>
                  <a:cs typeface="Andalus" pitchFamily="18" charset="-78"/>
                </a:rPr>
                <a:t>Linkedin.com/in/mohamad-zulfiqor-48143215b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21295" y="1684090"/>
              <a:ext cx="1880387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050" dirty="0">
                  <a:latin typeface="Perpetua" panose="02020502060401020303" pitchFamily="18" charset="0"/>
                  <a:cs typeface="Andalus" pitchFamily="18" charset="-78"/>
                </a:rPr>
                <a:t>Jl. Sentral No.82 RT.03 RW.04</a:t>
              </a:r>
            </a:p>
            <a:p>
              <a:r>
                <a:rPr lang="id-ID" sz="1050" dirty="0">
                  <a:latin typeface="Perpetua" panose="02020502060401020303" pitchFamily="18" charset="0"/>
                  <a:cs typeface="Andalus" pitchFamily="18" charset="-78"/>
                </a:rPr>
                <a:t>Kel. Cibabat Kec. Cimahi Utara</a:t>
              </a:r>
            </a:p>
            <a:p>
              <a:r>
                <a:rPr lang="id-ID" sz="1050" dirty="0">
                  <a:latin typeface="Perpetua" panose="02020502060401020303" pitchFamily="18" charset="0"/>
                  <a:cs typeface="Andalus" pitchFamily="18" charset="-78"/>
                </a:rPr>
                <a:t>Kota Cimahi, 40513</a:t>
              </a:r>
            </a:p>
          </p:txBody>
        </p:sp>
      </p:grpSp>
      <p:cxnSp>
        <p:nvCxnSpPr>
          <p:cNvPr id="30" name="Straight Connector 29"/>
          <p:cNvCxnSpPr/>
          <p:nvPr/>
        </p:nvCxnSpPr>
        <p:spPr>
          <a:xfrm>
            <a:off x="535628" y="812540"/>
            <a:ext cx="1069664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2579" y="324793"/>
            <a:ext cx="2124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>
                <a:latin typeface="Kaufmann BT" pitchFamily="66" charset="0"/>
              </a:rPr>
              <a:t>Curriculum Vitae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641591" y="776536"/>
            <a:ext cx="1069664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7" name="Picture 13" descr="C:\Users\ACER\Downloads\twoquotes_8374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756" y="344488"/>
            <a:ext cx="494448" cy="494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4257092" y="848398"/>
            <a:ext cx="2179162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1050" dirty="0">
                <a:latin typeface="Perpetua" panose="02020502060401020303" pitchFamily="18" charset="0"/>
                <a:cs typeface="Andalus" pitchFamily="18" charset="-78"/>
              </a:rPr>
              <a:t>Bekerja berlandaskan </a:t>
            </a:r>
            <a:r>
              <a:rPr lang="id-ID" sz="1050" b="1" dirty="0">
                <a:solidFill>
                  <a:srgbClr val="FF0000"/>
                </a:solidFill>
                <a:latin typeface="Perpetua" panose="02020502060401020303" pitchFamily="18" charset="0"/>
                <a:cs typeface="Andalus" pitchFamily="18" charset="-78"/>
              </a:rPr>
              <a:t>Budaya Lean Manufaktur</a:t>
            </a:r>
            <a:r>
              <a:rPr lang="id-ID" sz="1050" dirty="0">
                <a:latin typeface="Perpetua" panose="02020502060401020303" pitchFamily="18" charset="0"/>
                <a:cs typeface="Andalus" pitchFamily="18" charset="-78"/>
              </a:rPr>
              <a:t> menjadi keunggulan tersendiri, Sangat terbiasa menyelesaikan masalah dengan berdasarkan </a:t>
            </a:r>
            <a:r>
              <a:rPr lang="id-ID" sz="1050" b="1" dirty="0">
                <a:solidFill>
                  <a:srgbClr val="FF0000"/>
                </a:solidFill>
                <a:latin typeface="Perpetua" panose="02020502060401020303" pitchFamily="18" charset="0"/>
                <a:cs typeface="Andalus" pitchFamily="18" charset="-78"/>
              </a:rPr>
              <a:t>Pemikiran PDCA</a:t>
            </a:r>
            <a:r>
              <a:rPr lang="id-ID" sz="1050" dirty="0">
                <a:latin typeface="Perpetua" panose="02020502060401020303" pitchFamily="18" charset="0"/>
                <a:cs typeface="Andalus" pitchFamily="18" charset="-78"/>
              </a:rPr>
              <a:t>.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5049180" y="1712640"/>
            <a:ext cx="1501712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851920" y="1748644"/>
            <a:ext cx="1501712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683086" y="3349079"/>
            <a:ext cx="1481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400" b="1" dirty="0">
                <a:solidFill>
                  <a:schemeClr val="accent1">
                    <a:lumMod val="75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TUGAS AKHIR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5670" y="2468724"/>
            <a:ext cx="6336703" cy="5760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Perpetua" panose="02020502060401020303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0788" y="2532419"/>
            <a:ext cx="4116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>
                <a:solidFill>
                  <a:schemeClr val="bg1"/>
                </a:solidFill>
                <a:latin typeface="Perpetua" panose="02020502060401020303" pitchFamily="18" charset="0"/>
                <a:cs typeface="Andalus" pitchFamily="18" charset="-78"/>
              </a:rPr>
              <a:t>MOHAMAD ZULFIQOR, S. T. </a:t>
            </a:r>
            <a:endParaRPr lang="id-ID" sz="2400" dirty="0">
              <a:solidFill>
                <a:schemeClr val="bg1"/>
              </a:solidFill>
              <a:latin typeface="Perpetua" panose="02020502060401020303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5670" y="2972780"/>
            <a:ext cx="6336703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Perpetua" panose="02020502060401020303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22866" y="2994084"/>
            <a:ext cx="2412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>
                <a:latin typeface="Perpetua" panose="02020502060401020303" pitchFamily="18" charset="0"/>
                <a:cs typeface="Andalus" pitchFamily="18" charset="-78"/>
              </a:rPr>
              <a:t>Sarjana Teknik Industri</a:t>
            </a:r>
            <a:endParaRPr lang="id-ID" dirty="0">
              <a:latin typeface="Perpetua" panose="02020502060401020303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2656" y="3656856"/>
            <a:ext cx="6326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000" dirty="0">
                <a:latin typeface="Perpetua" panose="02020502060401020303" pitchFamily="18" charset="0"/>
                <a:cs typeface="Andalus" pitchFamily="18" charset="-78"/>
              </a:rPr>
              <a:t>USULAN RUTE PENDISTRIBUSIAN MENGGUNAKAN METODE CLARKE &amp; WRIGHT DAN SEQUENTIAL INSERTION BERBASIS VISUAL BASIC FOR APPLICATION DI CV CITRA PRATAMA.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653136" y="1748644"/>
            <a:ext cx="1749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Tempat Tanggal Lahir</a:t>
            </a:r>
          </a:p>
          <a:p>
            <a:pPr algn="r"/>
            <a:r>
              <a:rPr lang="id-ID" sz="1000" dirty="0">
                <a:latin typeface="Perpetua" panose="02020502060401020303" pitchFamily="18" charset="0"/>
                <a:cs typeface="Andalus" pitchFamily="18" charset="-78"/>
              </a:rPr>
              <a:t>Bandung, 28 Agustus 1995</a:t>
            </a:r>
          </a:p>
          <a:p>
            <a:pPr algn="r"/>
            <a:r>
              <a:rPr lang="id-ID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IPK</a:t>
            </a:r>
          </a:p>
          <a:p>
            <a:pPr algn="r"/>
            <a:r>
              <a:rPr lang="id-ID" sz="1000" dirty="0">
                <a:latin typeface="Perpetua" panose="02020502060401020303" pitchFamily="18" charset="0"/>
                <a:cs typeface="Andalus" pitchFamily="18" charset="-78"/>
              </a:rPr>
              <a:t>3,28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790219" y="4088904"/>
            <a:ext cx="12796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400" b="1" dirty="0">
                <a:solidFill>
                  <a:schemeClr val="accent1">
                    <a:lumMod val="75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PENDIDIKAN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603734" y="4052900"/>
            <a:ext cx="5769106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1407735" y="4412940"/>
            <a:ext cx="4361525" cy="1116124"/>
            <a:chOff x="1407735" y="4520227"/>
            <a:chExt cx="4361525" cy="1116124"/>
          </a:xfrm>
        </p:grpSpPr>
        <p:grpSp>
          <p:nvGrpSpPr>
            <p:cNvPr id="38" name="Group 37"/>
            <p:cNvGrpSpPr/>
            <p:nvPr/>
          </p:nvGrpSpPr>
          <p:grpSpPr>
            <a:xfrm>
              <a:off x="1407735" y="4539972"/>
              <a:ext cx="1175626" cy="1096379"/>
              <a:chOff x="1407735" y="4539972"/>
              <a:chExt cx="1175626" cy="1096379"/>
            </a:xfrm>
          </p:grpSpPr>
          <p:pic>
            <p:nvPicPr>
              <p:cNvPr id="1039" name="Picture 15" descr="C:\Users\ACER\Downloads\icons8-customer-64.png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0748" y="4539972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1" name="TextBox 60"/>
              <p:cNvSpPr txBox="1"/>
              <p:nvPr/>
            </p:nvSpPr>
            <p:spPr>
              <a:xfrm>
                <a:off x="1407735" y="5082353"/>
                <a:ext cx="117562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sz="1000" dirty="0">
                    <a:latin typeface="Perpetua" panose="02020502060401020303" pitchFamily="18" charset="0"/>
                    <a:cs typeface="Andalus" pitchFamily="18" charset="-78"/>
                  </a:rPr>
                  <a:t>2007 – 2010</a:t>
                </a:r>
              </a:p>
              <a:p>
                <a:pPr algn="ctr"/>
                <a:r>
                  <a:rPr lang="id-ID" sz="1000" dirty="0">
                    <a:latin typeface="Perpetua" panose="02020502060401020303" pitchFamily="18" charset="0"/>
                    <a:cs typeface="Andalus" pitchFamily="18" charset="-78"/>
                  </a:rPr>
                  <a:t>Mts YPK Cijulang</a:t>
                </a:r>
              </a:p>
              <a:p>
                <a:pPr algn="ctr"/>
                <a:r>
                  <a:rPr lang="id-ID" sz="1000" dirty="0">
                    <a:latin typeface="Perpetua" panose="02020502060401020303" pitchFamily="18" charset="0"/>
                    <a:cs typeface="Andalus" pitchFamily="18" charset="-78"/>
                  </a:rPr>
                  <a:t>Pangandaran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2788094" y="4520227"/>
              <a:ext cx="1281812" cy="1116124"/>
              <a:chOff x="2572941" y="4520227"/>
              <a:chExt cx="1281812" cy="1116124"/>
            </a:xfrm>
          </p:grpSpPr>
          <p:pic>
            <p:nvPicPr>
              <p:cNvPr id="1038" name="Picture 14" descr="C:\Users\ACER\Downloads\icons8-user-64.png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9985" y="4520227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2" name="TextBox 61"/>
              <p:cNvSpPr txBox="1"/>
              <p:nvPr/>
            </p:nvSpPr>
            <p:spPr>
              <a:xfrm>
                <a:off x="2572941" y="5082353"/>
                <a:ext cx="1281812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sz="1000" dirty="0">
                    <a:latin typeface="Perpetua" panose="02020502060401020303" pitchFamily="18" charset="0"/>
                    <a:cs typeface="Andalus" pitchFamily="18" charset="-78"/>
                  </a:rPr>
                  <a:t>2010 – 2013</a:t>
                </a:r>
              </a:p>
              <a:p>
                <a:pPr algn="ctr"/>
                <a:r>
                  <a:rPr lang="id-ID" sz="1000" dirty="0">
                    <a:latin typeface="Perpetua" panose="02020502060401020303" pitchFamily="18" charset="0"/>
                    <a:cs typeface="Andalus" pitchFamily="18" charset="-78"/>
                  </a:rPr>
                  <a:t>SMKN Bantarkalong</a:t>
                </a:r>
              </a:p>
              <a:p>
                <a:pPr algn="ctr"/>
                <a:r>
                  <a:rPr lang="id-ID" sz="1000" dirty="0">
                    <a:latin typeface="Perpetua" panose="02020502060401020303" pitchFamily="18" charset="0"/>
                    <a:cs typeface="Andalus" pitchFamily="18" charset="-78"/>
                  </a:rPr>
                  <a:t>Tasikmalaya</a:t>
                </a: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4186385" y="4520227"/>
              <a:ext cx="1582875" cy="1116124"/>
              <a:chOff x="3867390" y="4520227"/>
              <a:chExt cx="1582875" cy="1116124"/>
            </a:xfrm>
          </p:grpSpPr>
          <p:pic>
            <p:nvPicPr>
              <p:cNvPr id="1040" name="Picture 16" descr="C:\Users\ACER\Downloads\icons8-graduation-cap-64.png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17559" y="4520227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3" name="TextBox 62"/>
              <p:cNvSpPr txBox="1"/>
              <p:nvPr/>
            </p:nvSpPr>
            <p:spPr>
              <a:xfrm>
                <a:off x="3867390" y="5082353"/>
                <a:ext cx="1582875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sz="1000" dirty="0">
                    <a:latin typeface="Perpetua" panose="02020502060401020303" pitchFamily="18" charset="0"/>
                    <a:cs typeface="Andalus" pitchFamily="18" charset="-78"/>
                  </a:rPr>
                  <a:t>2013 – 2018</a:t>
                </a:r>
              </a:p>
              <a:p>
                <a:pPr algn="ctr"/>
                <a:r>
                  <a:rPr lang="id-ID" sz="1000" dirty="0">
                    <a:latin typeface="Perpetua" panose="02020502060401020303" pitchFamily="18" charset="0"/>
                    <a:cs typeface="Andalus" pitchFamily="18" charset="-78"/>
                  </a:rPr>
                  <a:t>Institut Teknologi Nasional</a:t>
                </a:r>
              </a:p>
              <a:p>
                <a:pPr algn="ctr"/>
                <a:r>
                  <a:rPr lang="id-ID" sz="1000" dirty="0">
                    <a:latin typeface="Perpetua" panose="02020502060401020303" pitchFamily="18" charset="0"/>
                    <a:cs typeface="Andalus" pitchFamily="18" charset="-78"/>
                  </a:rPr>
                  <a:t>Bandung</a:t>
                </a:r>
              </a:p>
            </p:txBody>
          </p:sp>
        </p:grpSp>
      </p:grpSp>
      <p:cxnSp>
        <p:nvCxnSpPr>
          <p:cNvPr id="69" name="Straight Connector 68"/>
          <p:cNvCxnSpPr/>
          <p:nvPr/>
        </p:nvCxnSpPr>
        <p:spPr>
          <a:xfrm>
            <a:off x="603734" y="5565068"/>
            <a:ext cx="5769106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724787" y="5601072"/>
            <a:ext cx="1398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400" b="1" dirty="0">
                <a:solidFill>
                  <a:schemeClr val="accent1">
                    <a:lumMod val="75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PENGALAMAN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76672" y="5921040"/>
            <a:ext cx="2988015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Asisten Laboratorium di ITENAS</a:t>
            </a:r>
          </a:p>
          <a:p>
            <a:pPr algn="just"/>
            <a:r>
              <a:rPr lang="id-ID" sz="1000" dirty="0">
                <a:latin typeface="Perpetua" panose="02020502060401020303" pitchFamily="18" charset="0"/>
                <a:cs typeface="Andalus" pitchFamily="18" charset="-78"/>
              </a:rPr>
              <a:t>Asisten Laboratorium Sistem Produksi 2 periode pada semester genap 2016/2017 dan 2017/2018. </a:t>
            </a:r>
          </a:p>
          <a:p>
            <a:pPr algn="just"/>
            <a:r>
              <a:rPr lang="id-ID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Asisten Dosen di ITENAS</a:t>
            </a:r>
          </a:p>
          <a:p>
            <a:pPr algn="just"/>
            <a:r>
              <a:rPr lang="id-ID" sz="1000" dirty="0">
                <a:latin typeface="Perpetua" panose="02020502060401020303" pitchFamily="18" charset="0"/>
                <a:cs typeface="Andalus" pitchFamily="18" charset="-78"/>
              </a:rPr>
              <a:t>Asisten Dosen dari mata kuliah Perencanaan dan Pengendalian Produksi I dan II, periode semester ganjil 2017/2018 dan genap 2016/2017.</a:t>
            </a:r>
            <a:endParaRPr lang="en-US" sz="1000" dirty="0">
              <a:latin typeface="Perpetua" panose="02020502060401020303" pitchFamily="18" charset="0"/>
              <a:cs typeface="Andalus" pitchFamily="18" charset="-78"/>
            </a:endParaRPr>
          </a:p>
          <a:p>
            <a:pPr algn="just"/>
            <a:r>
              <a:rPr lang="id-ID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Staff Lean Manufacturing di PT TK INDUSTRIAL INDONESIA (Oktober 2018 s/d Mei 2019)</a:t>
            </a:r>
          </a:p>
          <a:p>
            <a:pPr algn="just"/>
            <a:r>
              <a:rPr lang="id-ID" sz="1000" dirty="0">
                <a:latin typeface="Perpetua" panose="02020502060401020303" pitchFamily="18" charset="0"/>
                <a:cs typeface="Andalus" pitchFamily="18" charset="-78"/>
              </a:rPr>
              <a:t>Staff Lean Manufacturing di perusahaan yang bergerak di bidang manufaktur sepatu. </a:t>
            </a:r>
            <a:r>
              <a:rPr lang="en-US" sz="1000" dirty="0" err="1">
                <a:latin typeface="Perpetua" panose="02020502060401020303" pitchFamily="18" charset="0"/>
                <a:cs typeface="Andalus" pitchFamily="18" charset="-78"/>
              </a:rPr>
              <a:t>Implementasi</a:t>
            </a:r>
            <a:r>
              <a:rPr lang="en-US" sz="1000" dirty="0">
                <a:latin typeface="Perpetua" panose="02020502060401020303" pitchFamily="18" charset="0"/>
                <a:cs typeface="Andalus" pitchFamily="18" charset="-78"/>
              </a:rPr>
              <a:t> </a:t>
            </a:r>
            <a:r>
              <a:rPr lang="id-ID" sz="1000" dirty="0">
                <a:latin typeface="Perpetua" panose="02020502060401020303" pitchFamily="18" charset="0"/>
                <a:cs typeface="Andalus" pitchFamily="18" charset="-78"/>
              </a:rPr>
              <a:t>5S, 7Waste, Reduce Lead Time, Upskilling, Multiskill dan Job Instruction merupakan sebagian Job Description.</a:t>
            </a:r>
            <a:endParaRPr lang="en-US" sz="1000" dirty="0">
              <a:latin typeface="Perpetua" panose="02020502060401020303" pitchFamily="18" charset="0"/>
              <a:cs typeface="Andalus" pitchFamily="18" charset="-78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591305" y="8204001"/>
            <a:ext cx="5769106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160748" y="8229364"/>
            <a:ext cx="1398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400" b="1" dirty="0">
                <a:solidFill>
                  <a:schemeClr val="accent1">
                    <a:lumMod val="75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PELATIHAN</a:t>
            </a:r>
          </a:p>
        </p:txBody>
      </p:sp>
      <p:cxnSp>
        <p:nvCxnSpPr>
          <p:cNvPr id="92" name="Straight Connector 91"/>
          <p:cNvCxnSpPr/>
          <p:nvPr/>
        </p:nvCxnSpPr>
        <p:spPr>
          <a:xfrm>
            <a:off x="3416930" y="8204001"/>
            <a:ext cx="0" cy="144016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42764" y="8528761"/>
            <a:ext cx="3000084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id-ID" sz="1050" dirty="0">
                <a:latin typeface="Perpetua" panose="02020502060401020303" pitchFamily="18" charset="0"/>
                <a:cs typeface="Andalus" pitchFamily="18" charset="-78"/>
              </a:rPr>
              <a:t>Pelatihan Dasar Pengembangan Relasi Pola 48 Jam Program Sistem Kredit Kemahasiswaan</a:t>
            </a:r>
          </a:p>
          <a:p>
            <a:pPr marL="171450" indent="-171450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id-ID" sz="1050" dirty="0">
                <a:latin typeface="Perpetua" panose="02020502060401020303" pitchFamily="18" charset="0"/>
                <a:cs typeface="Andalus" pitchFamily="18" charset="-78"/>
              </a:rPr>
              <a:t>Pelatihan Dasar Pengembangan Jiwa Kepemimpinan Pola 32 Jam Program Sistem Kredit Kemahasiswaan</a:t>
            </a:r>
            <a:endParaRPr lang="en-US" sz="1050" dirty="0">
              <a:latin typeface="Perpetua" panose="02020502060401020303" pitchFamily="18" charset="0"/>
              <a:cs typeface="Andalus" pitchFamily="18" charset="-78"/>
            </a:endParaRPr>
          </a:p>
          <a:p>
            <a:pPr marL="171450" indent="-171450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050" dirty="0" err="1">
                <a:latin typeface="Perpetua" panose="02020502060401020303" pitchFamily="18" charset="0"/>
                <a:cs typeface="Andalus" pitchFamily="18" charset="-78"/>
              </a:rPr>
              <a:t>Pelatihan</a:t>
            </a:r>
            <a:r>
              <a:rPr lang="en-US" sz="1050" dirty="0">
                <a:latin typeface="Perpetua" panose="02020502060401020303" pitchFamily="18" charset="0"/>
                <a:cs typeface="Andalus" pitchFamily="18" charset="-78"/>
              </a:rPr>
              <a:t> PDCA Thinking</a:t>
            </a:r>
            <a:endParaRPr lang="id-ID" sz="1050" dirty="0">
              <a:latin typeface="Perpetua" panose="02020502060401020303" pitchFamily="18" charset="0"/>
              <a:cs typeface="Andalus" pitchFamily="18" charset="-78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317782" y="8229364"/>
            <a:ext cx="1398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400" b="1" dirty="0">
                <a:solidFill>
                  <a:schemeClr val="accent1">
                    <a:lumMod val="75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KEMAMPUAN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400947" y="8445388"/>
            <a:ext cx="1073880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id-ID" sz="1050" dirty="0">
                <a:solidFill>
                  <a:schemeClr val="tx2">
                    <a:lumMod val="60000"/>
                    <a:lumOff val="40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Hard Skill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id-ID" sz="1000" dirty="0">
                <a:latin typeface="Perpetua" panose="02020502060401020303" pitchFamily="18" charset="0"/>
                <a:cs typeface="Andalus" pitchFamily="18" charset="-78"/>
              </a:rPr>
              <a:t>MS. Word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id-ID" sz="1000" dirty="0">
                <a:latin typeface="Perpetua" panose="02020502060401020303" pitchFamily="18" charset="0"/>
                <a:cs typeface="Andalus" pitchFamily="18" charset="-78"/>
              </a:rPr>
              <a:t>MS. Excel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id-ID" sz="1000" dirty="0">
                <a:latin typeface="Perpetua" panose="02020502060401020303" pitchFamily="18" charset="0"/>
                <a:cs typeface="Andalus" pitchFamily="18" charset="-78"/>
              </a:rPr>
              <a:t>MS. Power</a:t>
            </a:r>
            <a:r>
              <a:rPr lang="id-ID" sz="1050" dirty="0">
                <a:latin typeface="Perpetua" panose="02020502060401020303" pitchFamily="18" charset="0"/>
                <a:cs typeface="Andalus" pitchFamily="18" charset="-78"/>
              </a:rPr>
              <a:t> Point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id-ID" sz="1050" dirty="0">
                <a:latin typeface="Perpetua" panose="02020502060401020303" pitchFamily="18" charset="0"/>
                <a:cs typeface="Andalus" pitchFamily="18" charset="-78"/>
              </a:rPr>
              <a:t>AutoCAD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en-US" sz="1050" dirty="0">
                <a:latin typeface="Perpetua" panose="02020502060401020303" pitchFamily="18" charset="0"/>
                <a:cs typeface="Andalus" pitchFamily="18" charset="-78"/>
              </a:rPr>
              <a:t>Corel Draw</a:t>
            </a:r>
            <a:endParaRPr lang="id-ID" sz="1050" dirty="0">
              <a:latin typeface="Perpetua" panose="02020502060401020303" pitchFamily="18" charset="0"/>
              <a:cs typeface="Andalus" pitchFamily="18" charset="-78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id-ID" sz="1050" dirty="0">
                <a:latin typeface="Perpetua" panose="02020502060401020303" pitchFamily="18" charset="0"/>
                <a:cs typeface="Andalus" pitchFamily="18" charset="-78"/>
              </a:rPr>
              <a:t>SPSS</a:t>
            </a:r>
            <a:endParaRPr lang="en-US" sz="1050" dirty="0">
              <a:latin typeface="Perpetua" panose="02020502060401020303" pitchFamily="18" charset="0"/>
              <a:cs typeface="Andalus" pitchFamily="18" charset="-78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en-US" sz="1050" dirty="0">
                <a:latin typeface="Perpetua" panose="02020502060401020303" pitchFamily="18" charset="0"/>
                <a:cs typeface="Andalus" pitchFamily="18" charset="-78"/>
              </a:rPr>
              <a:t>Photoshop</a:t>
            </a:r>
            <a:endParaRPr lang="id-ID" sz="1000" dirty="0">
              <a:latin typeface="Perpetua" panose="02020502060401020303" pitchFamily="18" charset="0"/>
              <a:cs typeface="Andalus" pitchFamily="18" charset="-78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4941168" y="8445388"/>
            <a:ext cx="1152128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id-ID" sz="1050" dirty="0">
                <a:solidFill>
                  <a:schemeClr val="tx2">
                    <a:lumMod val="60000"/>
                    <a:lumOff val="40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Soft Skill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id-ID" sz="1000" dirty="0">
                <a:latin typeface="Perpetua" panose="02020502060401020303" pitchFamily="18" charset="0"/>
                <a:cs typeface="Andalus" pitchFamily="18" charset="-78"/>
              </a:rPr>
              <a:t>Public Speaking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id-ID" sz="1000" dirty="0">
                <a:latin typeface="Perpetua" panose="02020502060401020303" pitchFamily="18" charset="0"/>
                <a:cs typeface="Andalus" pitchFamily="18" charset="-78"/>
              </a:rPr>
              <a:t>Critical Thingking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id-ID" sz="1000" dirty="0">
                <a:latin typeface="Perpetua" panose="02020502060401020303" pitchFamily="18" charset="0"/>
                <a:cs typeface="Andalus" pitchFamily="18" charset="-78"/>
              </a:rPr>
              <a:t>Problem Solver</a:t>
            </a:r>
            <a:endParaRPr lang="id-ID" sz="1050" dirty="0">
              <a:latin typeface="Perpetua" panose="02020502060401020303" pitchFamily="18" charset="0"/>
              <a:cs typeface="Andalus" pitchFamily="18" charset="-78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4941168" y="9143836"/>
            <a:ext cx="828092" cy="561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id-ID" sz="1050" dirty="0">
                <a:solidFill>
                  <a:schemeClr val="tx2">
                    <a:lumMod val="60000"/>
                    <a:lumOff val="40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Bahasa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id-ID" sz="1000" dirty="0">
                <a:latin typeface="Perpetua" panose="02020502060401020303" pitchFamily="18" charset="0"/>
                <a:cs typeface="Andalus" pitchFamily="18" charset="-78"/>
              </a:rPr>
              <a:t>B. Indonesia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id-ID" sz="1000" dirty="0">
                <a:latin typeface="Perpetua" panose="02020502060401020303" pitchFamily="18" charset="0"/>
                <a:cs typeface="Andalus" pitchFamily="18" charset="-78"/>
              </a:rPr>
              <a:t>B. Inggris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401108" y="8667797"/>
            <a:ext cx="514660" cy="75148"/>
            <a:chOff x="4401108" y="8425286"/>
            <a:chExt cx="514660" cy="75148"/>
          </a:xfrm>
        </p:grpSpPr>
        <p:sp>
          <p:nvSpPr>
            <p:cNvPr id="4" name="Flowchart: Connector 3"/>
            <p:cNvSpPr/>
            <p:nvPr/>
          </p:nvSpPr>
          <p:spPr>
            <a:xfrm>
              <a:off x="4401108" y="84252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68" name="Flowchart: Connector 167"/>
            <p:cNvSpPr/>
            <p:nvPr/>
          </p:nvSpPr>
          <p:spPr>
            <a:xfrm>
              <a:off x="4517071" y="84252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74" name="Flowchart: Connector 173"/>
            <p:cNvSpPr/>
            <p:nvPr/>
          </p:nvSpPr>
          <p:spPr>
            <a:xfrm>
              <a:off x="4629291" y="84252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75" name="Flowchart: Connector 174"/>
            <p:cNvSpPr/>
            <p:nvPr/>
          </p:nvSpPr>
          <p:spPr>
            <a:xfrm>
              <a:off x="4737295" y="84252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76" name="Flowchart: Connector 175"/>
            <p:cNvSpPr/>
            <p:nvPr/>
          </p:nvSpPr>
          <p:spPr>
            <a:xfrm>
              <a:off x="4843768" y="8428434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401108" y="8821338"/>
            <a:ext cx="514660" cy="75148"/>
            <a:chOff x="4401108" y="8590386"/>
            <a:chExt cx="514660" cy="75148"/>
          </a:xfrm>
        </p:grpSpPr>
        <p:sp>
          <p:nvSpPr>
            <p:cNvPr id="178" name="Flowchart: Connector 177"/>
            <p:cNvSpPr/>
            <p:nvPr/>
          </p:nvSpPr>
          <p:spPr>
            <a:xfrm>
              <a:off x="4401108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79" name="Flowchart: Connector 178"/>
            <p:cNvSpPr/>
            <p:nvPr/>
          </p:nvSpPr>
          <p:spPr>
            <a:xfrm>
              <a:off x="4517071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80" name="Flowchart: Connector 179"/>
            <p:cNvSpPr/>
            <p:nvPr/>
          </p:nvSpPr>
          <p:spPr>
            <a:xfrm>
              <a:off x="4629291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81" name="Flowchart: Connector 180"/>
            <p:cNvSpPr/>
            <p:nvPr/>
          </p:nvSpPr>
          <p:spPr>
            <a:xfrm>
              <a:off x="4737295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82" name="Flowchart: Connector 181"/>
            <p:cNvSpPr/>
            <p:nvPr/>
          </p:nvSpPr>
          <p:spPr>
            <a:xfrm>
              <a:off x="4843768" y="8593534"/>
              <a:ext cx="72000" cy="7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4401108" y="8978939"/>
            <a:ext cx="514660" cy="75148"/>
            <a:chOff x="4401108" y="8590386"/>
            <a:chExt cx="514660" cy="75148"/>
          </a:xfrm>
        </p:grpSpPr>
        <p:sp>
          <p:nvSpPr>
            <p:cNvPr id="184" name="Flowchart: Connector 183"/>
            <p:cNvSpPr/>
            <p:nvPr/>
          </p:nvSpPr>
          <p:spPr>
            <a:xfrm>
              <a:off x="4401108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85" name="Flowchart: Connector 184"/>
            <p:cNvSpPr/>
            <p:nvPr/>
          </p:nvSpPr>
          <p:spPr>
            <a:xfrm>
              <a:off x="4517071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86" name="Flowchart: Connector 185"/>
            <p:cNvSpPr/>
            <p:nvPr/>
          </p:nvSpPr>
          <p:spPr>
            <a:xfrm>
              <a:off x="4629291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87" name="Flowchart: Connector 186"/>
            <p:cNvSpPr/>
            <p:nvPr/>
          </p:nvSpPr>
          <p:spPr>
            <a:xfrm>
              <a:off x="4737295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88" name="Flowchart: Connector 187"/>
            <p:cNvSpPr/>
            <p:nvPr/>
          </p:nvSpPr>
          <p:spPr>
            <a:xfrm>
              <a:off x="4843768" y="8593534"/>
              <a:ext cx="72000" cy="7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401108" y="9137689"/>
            <a:ext cx="514660" cy="75148"/>
            <a:chOff x="4401108" y="8895186"/>
            <a:chExt cx="514660" cy="75148"/>
          </a:xfrm>
        </p:grpSpPr>
        <p:sp>
          <p:nvSpPr>
            <p:cNvPr id="190" name="Flowchart: Connector 189"/>
            <p:cNvSpPr/>
            <p:nvPr/>
          </p:nvSpPr>
          <p:spPr>
            <a:xfrm>
              <a:off x="4401108" y="88951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91" name="Flowchart: Connector 190"/>
            <p:cNvSpPr/>
            <p:nvPr/>
          </p:nvSpPr>
          <p:spPr>
            <a:xfrm>
              <a:off x="4517071" y="88951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92" name="Flowchart: Connector 191"/>
            <p:cNvSpPr/>
            <p:nvPr/>
          </p:nvSpPr>
          <p:spPr>
            <a:xfrm>
              <a:off x="4629291" y="88951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93" name="Flowchart: Connector 192"/>
            <p:cNvSpPr/>
            <p:nvPr/>
          </p:nvSpPr>
          <p:spPr>
            <a:xfrm>
              <a:off x="4737295" y="8895186"/>
              <a:ext cx="72000" cy="7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94" name="Flowchart: Connector 193"/>
            <p:cNvSpPr/>
            <p:nvPr/>
          </p:nvSpPr>
          <p:spPr>
            <a:xfrm>
              <a:off x="4843768" y="8898334"/>
              <a:ext cx="72000" cy="7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4401108" y="9302055"/>
            <a:ext cx="514660" cy="75148"/>
            <a:chOff x="4401108" y="8895186"/>
            <a:chExt cx="514660" cy="75148"/>
          </a:xfrm>
        </p:grpSpPr>
        <p:sp>
          <p:nvSpPr>
            <p:cNvPr id="196" name="Flowchart: Connector 195"/>
            <p:cNvSpPr/>
            <p:nvPr/>
          </p:nvSpPr>
          <p:spPr>
            <a:xfrm>
              <a:off x="4401108" y="88951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97" name="Flowchart: Connector 196"/>
            <p:cNvSpPr/>
            <p:nvPr/>
          </p:nvSpPr>
          <p:spPr>
            <a:xfrm>
              <a:off x="4517071" y="88951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98" name="Flowchart: Connector 197"/>
            <p:cNvSpPr/>
            <p:nvPr/>
          </p:nvSpPr>
          <p:spPr>
            <a:xfrm>
              <a:off x="4629291" y="88951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99" name="Flowchart: Connector 198"/>
            <p:cNvSpPr/>
            <p:nvPr/>
          </p:nvSpPr>
          <p:spPr>
            <a:xfrm>
              <a:off x="4737295" y="8895186"/>
              <a:ext cx="72000" cy="7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00" name="Flowchart: Connector 199"/>
            <p:cNvSpPr/>
            <p:nvPr/>
          </p:nvSpPr>
          <p:spPr>
            <a:xfrm>
              <a:off x="4843768" y="8898334"/>
              <a:ext cx="72000" cy="7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4401108" y="9445664"/>
            <a:ext cx="514660" cy="75148"/>
            <a:chOff x="4401108" y="8895186"/>
            <a:chExt cx="514660" cy="75148"/>
          </a:xfrm>
        </p:grpSpPr>
        <p:sp>
          <p:nvSpPr>
            <p:cNvPr id="202" name="Flowchart: Connector 201"/>
            <p:cNvSpPr/>
            <p:nvPr/>
          </p:nvSpPr>
          <p:spPr>
            <a:xfrm>
              <a:off x="4401108" y="88951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03" name="Flowchart: Connector 202"/>
            <p:cNvSpPr/>
            <p:nvPr/>
          </p:nvSpPr>
          <p:spPr>
            <a:xfrm>
              <a:off x="4517071" y="88951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04" name="Flowchart: Connector 203"/>
            <p:cNvSpPr/>
            <p:nvPr/>
          </p:nvSpPr>
          <p:spPr>
            <a:xfrm>
              <a:off x="4629291" y="88951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05" name="Flowchart: Connector 204"/>
            <p:cNvSpPr/>
            <p:nvPr/>
          </p:nvSpPr>
          <p:spPr>
            <a:xfrm>
              <a:off x="4737295" y="8895186"/>
              <a:ext cx="72000" cy="7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06" name="Flowchart: Connector 205"/>
            <p:cNvSpPr/>
            <p:nvPr/>
          </p:nvSpPr>
          <p:spPr>
            <a:xfrm>
              <a:off x="4843768" y="8898334"/>
              <a:ext cx="72000" cy="7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6010684" y="8670937"/>
            <a:ext cx="514660" cy="75148"/>
            <a:chOff x="4401108" y="8590386"/>
            <a:chExt cx="514660" cy="75148"/>
          </a:xfrm>
        </p:grpSpPr>
        <p:sp>
          <p:nvSpPr>
            <p:cNvPr id="208" name="Flowchart: Connector 207"/>
            <p:cNvSpPr/>
            <p:nvPr/>
          </p:nvSpPr>
          <p:spPr>
            <a:xfrm>
              <a:off x="4401108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09" name="Flowchart: Connector 208"/>
            <p:cNvSpPr/>
            <p:nvPr/>
          </p:nvSpPr>
          <p:spPr>
            <a:xfrm>
              <a:off x="4517071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10" name="Flowchart: Connector 209"/>
            <p:cNvSpPr/>
            <p:nvPr/>
          </p:nvSpPr>
          <p:spPr>
            <a:xfrm>
              <a:off x="4629291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11" name="Flowchart: Connector 210"/>
            <p:cNvSpPr/>
            <p:nvPr/>
          </p:nvSpPr>
          <p:spPr>
            <a:xfrm>
              <a:off x="4737295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12" name="Flowchart: Connector 211"/>
            <p:cNvSpPr/>
            <p:nvPr/>
          </p:nvSpPr>
          <p:spPr>
            <a:xfrm>
              <a:off x="4843768" y="8593534"/>
              <a:ext cx="72000" cy="7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6021288" y="8827626"/>
            <a:ext cx="514660" cy="75148"/>
            <a:chOff x="4401108" y="8590386"/>
            <a:chExt cx="514660" cy="75148"/>
          </a:xfrm>
        </p:grpSpPr>
        <p:sp>
          <p:nvSpPr>
            <p:cNvPr id="214" name="Flowchart: Connector 213"/>
            <p:cNvSpPr/>
            <p:nvPr/>
          </p:nvSpPr>
          <p:spPr>
            <a:xfrm>
              <a:off x="4401108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15" name="Flowchart: Connector 214"/>
            <p:cNvSpPr/>
            <p:nvPr/>
          </p:nvSpPr>
          <p:spPr>
            <a:xfrm>
              <a:off x="4517071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16" name="Flowchart: Connector 215"/>
            <p:cNvSpPr/>
            <p:nvPr/>
          </p:nvSpPr>
          <p:spPr>
            <a:xfrm>
              <a:off x="4629291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17" name="Flowchart: Connector 216"/>
            <p:cNvSpPr/>
            <p:nvPr/>
          </p:nvSpPr>
          <p:spPr>
            <a:xfrm>
              <a:off x="4737295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18" name="Flowchart: Connector 217"/>
            <p:cNvSpPr/>
            <p:nvPr/>
          </p:nvSpPr>
          <p:spPr>
            <a:xfrm>
              <a:off x="4843768" y="8593534"/>
              <a:ext cx="72000" cy="7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6021288" y="8980026"/>
            <a:ext cx="514660" cy="75148"/>
            <a:chOff x="4401108" y="8590386"/>
            <a:chExt cx="514660" cy="75148"/>
          </a:xfrm>
        </p:grpSpPr>
        <p:sp>
          <p:nvSpPr>
            <p:cNvPr id="220" name="Flowchart: Connector 219"/>
            <p:cNvSpPr/>
            <p:nvPr/>
          </p:nvSpPr>
          <p:spPr>
            <a:xfrm>
              <a:off x="4401108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21" name="Flowchart: Connector 220"/>
            <p:cNvSpPr/>
            <p:nvPr/>
          </p:nvSpPr>
          <p:spPr>
            <a:xfrm>
              <a:off x="4517071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22" name="Flowchart: Connector 221"/>
            <p:cNvSpPr/>
            <p:nvPr/>
          </p:nvSpPr>
          <p:spPr>
            <a:xfrm>
              <a:off x="4629291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23" name="Flowchart: Connector 222"/>
            <p:cNvSpPr/>
            <p:nvPr/>
          </p:nvSpPr>
          <p:spPr>
            <a:xfrm>
              <a:off x="4737295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24" name="Flowchart: Connector 223"/>
            <p:cNvSpPr/>
            <p:nvPr/>
          </p:nvSpPr>
          <p:spPr>
            <a:xfrm>
              <a:off x="4843768" y="8593534"/>
              <a:ext cx="72000" cy="7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6021288" y="9368792"/>
            <a:ext cx="514660" cy="75148"/>
            <a:chOff x="4401108" y="8590386"/>
            <a:chExt cx="514660" cy="75148"/>
          </a:xfrm>
        </p:grpSpPr>
        <p:sp>
          <p:nvSpPr>
            <p:cNvPr id="226" name="Flowchart: Connector 225"/>
            <p:cNvSpPr/>
            <p:nvPr/>
          </p:nvSpPr>
          <p:spPr>
            <a:xfrm>
              <a:off x="4401108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27" name="Flowchart: Connector 226"/>
            <p:cNvSpPr/>
            <p:nvPr/>
          </p:nvSpPr>
          <p:spPr>
            <a:xfrm>
              <a:off x="4517071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28" name="Flowchart: Connector 227"/>
            <p:cNvSpPr/>
            <p:nvPr/>
          </p:nvSpPr>
          <p:spPr>
            <a:xfrm>
              <a:off x="4629291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29" name="Flowchart: Connector 228"/>
            <p:cNvSpPr/>
            <p:nvPr/>
          </p:nvSpPr>
          <p:spPr>
            <a:xfrm>
              <a:off x="4737295" y="85903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30" name="Flowchart: Connector 229"/>
            <p:cNvSpPr/>
            <p:nvPr/>
          </p:nvSpPr>
          <p:spPr>
            <a:xfrm>
              <a:off x="4843768" y="8593534"/>
              <a:ext cx="72000" cy="7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021288" y="9515983"/>
            <a:ext cx="514660" cy="75148"/>
            <a:chOff x="6021288" y="9303134"/>
            <a:chExt cx="514660" cy="75148"/>
          </a:xfrm>
        </p:grpSpPr>
        <p:sp>
          <p:nvSpPr>
            <p:cNvPr id="232" name="Flowchart: Connector 231"/>
            <p:cNvSpPr/>
            <p:nvPr/>
          </p:nvSpPr>
          <p:spPr>
            <a:xfrm>
              <a:off x="6021288" y="9303134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33" name="Flowchart: Connector 232"/>
            <p:cNvSpPr/>
            <p:nvPr/>
          </p:nvSpPr>
          <p:spPr>
            <a:xfrm>
              <a:off x="6137251" y="9303134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34" name="Flowchart: Connector 233"/>
            <p:cNvSpPr/>
            <p:nvPr/>
          </p:nvSpPr>
          <p:spPr>
            <a:xfrm>
              <a:off x="6249471" y="9303134"/>
              <a:ext cx="72000" cy="7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35" name="Flowchart: Connector 234"/>
            <p:cNvSpPr/>
            <p:nvPr/>
          </p:nvSpPr>
          <p:spPr>
            <a:xfrm>
              <a:off x="6357475" y="9303134"/>
              <a:ext cx="72000" cy="7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236" name="Flowchart: Connector 235"/>
            <p:cNvSpPr/>
            <p:nvPr/>
          </p:nvSpPr>
          <p:spPr>
            <a:xfrm>
              <a:off x="6463948" y="9306282"/>
              <a:ext cx="72000" cy="7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</p:grpSp>
      <p:sp>
        <p:nvSpPr>
          <p:cNvPr id="135" name="TextBox 134">
            <a:extLst>
              <a:ext uri="{FF2B5EF4-FFF2-40B4-BE49-F238E27FC236}">
                <a16:creationId xmlns:a16="http://schemas.microsoft.com/office/drawing/2014/main" id="{B9AF80CF-9867-47F7-9419-9D6B4D9914FF}"/>
              </a:ext>
            </a:extLst>
          </p:cNvPr>
          <p:cNvSpPr txBox="1"/>
          <p:nvPr/>
        </p:nvSpPr>
        <p:spPr>
          <a:xfrm>
            <a:off x="3437930" y="5889104"/>
            <a:ext cx="2988015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Staff </a:t>
            </a:r>
            <a:r>
              <a:rPr lang="en-US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Research &amp; Development</a:t>
            </a:r>
            <a:r>
              <a:rPr lang="id-ID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 di PT </a:t>
            </a:r>
            <a:r>
              <a:rPr lang="en-US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ROYAL ABADI SEJAHTERA</a:t>
            </a:r>
            <a:r>
              <a:rPr lang="id-ID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 (</a:t>
            </a:r>
            <a:r>
              <a:rPr lang="en-US" sz="11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Agustus</a:t>
            </a:r>
            <a:r>
              <a:rPr lang="en-US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 2019</a:t>
            </a:r>
            <a:r>
              <a:rPr lang="id-ID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 s/d </a:t>
            </a:r>
            <a:r>
              <a:rPr lang="en-US" sz="11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Sekarang</a:t>
            </a:r>
            <a:r>
              <a:rPr lang="id-ID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erpetua" panose="02020502060401020303" pitchFamily="18" charset="0"/>
                <a:cs typeface="Andalus" pitchFamily="18" charset="-78"/>
              </a:rPr>
              <a:t>)</a:t>
            </a:r>
          </a:p>
          <a:p>
            <a:pPr algn="just"/>
            <a:r>
              <a:rPr lang="id-ID" sz="1000" dirty="0">
                <a:latin typeface="Perpetua" panose="02020502060401020303" pitchFamily="18" charset="0"/>
                <a:cs typeface="Andalus" pitchFamily="18" charset="-78"/>
              </a:rPr>
              <a:t>Staff </a:t>
            </a:r>
            <a:r>
              <a:rPr lang="en-US" sz="1000" dirty="0">
                <a:latin typeface="Perpetua" panose="02020502060401020303" pitchFamily="18" charset="0"/>
                <a:cs typeface="Andalus" pitchFamily="18" charset="-78"/>
              </a:rPr>
              <a:t>R&amp;D</a:t>
            </a:r>
            <a:r>
              <a:rPr lang="id-ID" sz="1000" dirty="0">
                <a:latin typeface="Perpetua" panose="02020502060401020303" pitchFamily="18" charset="0"/>
                <a:cs typeface="Andalus" pitchFamily="18" charset="-78"/>
              </a:rPr>
              <a:t> di perusahaan yang bergerak di bidang manufaktur </a:t>
            </a:r>
            <a:r>
              <a:rPr lang="en-US" sz="1000" dirty="0">
                <a:latin typeface="Perpetua" panose="02020502060401020303" pitchFamily="18" charset="0"/>
                <a:cs typeface="Andalus" pitchFamily="18" charset="-78"/>
              </a:rPr>
              <a:t>spring </a:t>
            </a:r>
            <a:r>
              <a:rPr lang="en-US" sz="1000" dirty="0" err="1">
                <a:latin typeface="Perpetua" panose="02020502060401020303" pitchFamily="18" charset="0"/>
                <a:cs typeface="Andalus" pitchFamily="18" charset="-78"/>
              </a:rPr>
              <a:t>matras</a:t>
            </a:r>
            <a:r>
              <a:rPr lang="en-US" sz="1000" dirty="0">
                <a:latin typeface="Perpetua" panose="02020502060401020303" pitchFamily="18" charset="0"/>
                <a:cs typeface="Andalus" pitchFamily="18" charset="-78"/>
              </a:rPr>
              <a:t> dan foam </a:t>
            </a:r>
            <a:r>
              <a:rPr lang="en-US" sz="1000" dirty="0" err="1">
                <a:latin typeface="Perpetua" panose="02020502060401020303" pitchFamily="18" charset="0"/>
                <a:cs typeface="Andalus" pitchFamily="18" charset="-78"/>
              </a:rPr>
              <a:t>matras</a:t>
            </a:r>
            <a:r>
              <a:rPr lang="id-ID" sz="1000" dirty="0">
                <a:latin typeface="Perpetua" panose="02020502060401020303" pitchFamily="18" charset="0"/>
                <a:cs typeface="Andalus" pitchFamily="18" charset="-78"/>
              </a:rPr>
              <a:t>. </a:t>
            </a:r>
            <a:r>
              <a:rPr lang="en-US" sz="1000" dirty="0" err="1">
                <a:latin typeface="Perpetua" panose="02020502060401020303" pitchFamily="18" charset="0"/>
                <a:cs typeface="Andalus" pitchFamily="18" charset="-78"/>
              </a:rPr>
              <a:t>Membuat</a:t>
            </a:r>
            <a:r>
              <a:rPr lang="en-US" sz="1000" dirty="0">
                <a:latin typeface="Perpetua" panose="02020502060401020303" pitchFamily="18" charset="0"/>
                <a:cs typeface="Andalus" pitchFamily="18" charset="-78"/>
              </a:rPr>
              <a:t> </a:t>
            </a:r>
            <a:r>
              <a:rPr lang="en-US" sz="1000" dirty="0" err="1">
                <a:latin typeface="Perpetua" panose="02020502060401020303" pitchFamily="18" charset="0"/>
                <a:cs typeface="Andalus" pitchFamily="18" charset="-78"/>
              </a:rPr>
              <a:t>standar</a:t>
            </a:r>
            <a:r>
              <a:rPr lang="en-US" sz="1000" dirty="0">
                <a:latin typeface="Perpetua" panose="02020502060401020303" pitchFamily="18" charset="0"/>
                <a:cs typeface="Andalus" pitchFamily="18" charset="-78"/>
              </a:rPr>
              <a:t> cycle time, </a:t>
            </a:r>
            <a:r>
              <a:rPr lang="en-US" sz="1000" dirty="0" err="1">
                <a:latin typeface="Perpetua" panose="02020502060401020303" pitchFamily="18" charset="0"/>
                <a:cs typeface="Andalus" pitchFamily="18" charset="-78"/>
              </a:rPr>
              <a:t>spesifikasi</a:t>
            </a:r>
            <a:r>
              <a:rPr lang="en-US" sz="1000" dirty="0">
                <a:latin typeface="Perpetua" panose="02020502060401020303" pitchFamily="18" charset="0"/>
                <a:cs typeface="Andalus" pitchFamily="18" charset="-78"/>
              </a:rPr>
              <a:t> dan BOM </a:t>
            </a:r>
            <a:r>
              <a:rPr lang="en-US" sz="1000" dirty="0" err="1">
                <a:latin typeface="Perpetua" panose="02020502060401020303" pitchFamily="18" charset="0"/>
                <a:cs typeface="Andalus" pitchFamily="18" charset="-78"/>
              </a:rPr>
              <a:t>produk</a:t>
            </a:r>
            <a:r>
              <a:rPr lang="en-US" sz="1000" dirty="0">
                <a:latin typeface="Perpetua" panose="02020502060401020303" pitchFamily="18" charset="0"/>
                <a:cs typeface="Andalus" pitchFamily="18" charset="-78"/>
              </a:rPr>
              <a:t>, develop </a:t>
            </a:r>
            <a:r>
              <a:rPr lang="en-US" sz="1000" dirty="0" err="1">
                <a:latin typeface="Perpetua" panose="02020502060401020303" pitchFamily="18" charset="0"/>
                <a:cs typeface="Andalus" pitchFamily="18" charset="-78"/>
              </a:rPr>
              <a:t>produk</a:t>
            </a:r>
            <a:r>
              <a:rPr lang="en-US" sz="1000" dirty="0">
                <a:latin typeface="Perpetua" panose="02020502060401020303" pitchFamily="18" charset="0"/>
                <a:cs typeface="Andalus" pitchFamily="18" charset="-78"/>
              </a:rPr>
              <a:t>, support </a:t>
            </a:r>
            <a:r>
              <a:rPr lang="en-US" sz="1000" dirty="0" err="1">
                <a:latin typeface="Perpetua" panose="02020502060401020303" pitchFamily="18" charset="0"/>
                <a:cs typeface="Andalus" pitchFamily="18" charset="-78"/>
              </a:rPr>
              <a:t>analisis</a:t>
            </a:r>
            <a:r>
              <a:rPr lang="en-US" sz="1000" dirty="0">
                <a:latin typeface="Perpetua" panose="02020502060401020303" pitchFamily="18" charset="0"/>
                <a:cs typeface="Andalus" pitchFamily="18" charset="-78"/>
              </a:rPr>
              <a:t> bottleneck, improve smoothness proses di </a:t>
            </a:r>
            <a:r>
              <a:rPr lang="en-US" sz="1000" dirty="0" err="1">
                <a:latin typeface="Perpetua" panose="02020502060401020303" pitchFamily="18" charset="0"/>
                <a:cs typeface="Andalus" pitchFamily="18" charset="-78"/>
              </a:rPr>
              <a:t>produksi</a:t>
            </a:r>
            <a:r>
              <a:rPr lang="id-ID" sz="1000" dirty="0">
                <a:latin typeface="Perpetua" panose="02020502060401020303" pitchFamily="18" charset="0"/>
                <a:cs typeface="Andalus" pitchFamily="18" charset="-78"/>
              </a:rPr>
              <a:t> merupakan sebagian Job Description.</a:t>
            </a:r>
            <a:endParaRPr lang="en-US" sz="1000" dirty="0">
              <a:latin typeface="Perpetua" panose="02020502060401020303" pitchFamily="18" charset="0"/>
              <a:cs typeface="Andalus" pitchFamily="18" charset="-78"/>
            </a:endParaRP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2B995F74-749E-4083-BC4E-0EFE8D88342F}"/>
              </a:ext>
            </a:extLst>
          </p:cNvPr>
          <p:cNvGrpSpPr/>
          <p:nvPr/>
        </p:nvGrpSpPr>
        <p:grpSpPr>
          <a:xfrm>
            <a:off x="4401108" y="9594376"/>
            <a:ext cx="514660" cy="75148"/>
            <a:chOff x="4401108" y="8895186"/>
            <a:chExt cx="514660" cy="75148"/>
          </a:xfrm>
        </p:grpSpPr>
        <p:sp>
          <p:nvSpPr>
            <p:cNvPr id="137" name="Flowchart: Connector 136">
              <a:extLst>
                <a:ext uri="{FF2B5EF4-FFF2-40B4-BE49-F238E27FC236}">
                  <a16:creationId xmlns:a16="http://schemas.microsoft.com/office/drawing/2014/main" id="{13C2935F-4BBC-46FB-948B-D47B3C5907B8}"/>
                </a:ext>
              </a:extLst>
            </p:cNvPr>
            <p:cNvSpPr/>
            <p:nvPr/>
          </p:nvSpPr>
          <p:spPr>
            <a:xfrm>
              <a:off x="4401108" y="88951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38" name="Flowchart: Connector 137">
              <a:extLst>
                <a:ext uri="{FF2B5EF4-FFF2-40B4-BE49-F238E27FC236}">
                  <a16:creationId xmlns:a16="http://schemas.microsoft.com/office/drawing/2014/main" id="{92DE9D59-7357-4397-9F4D-8E84BB97C624}"/>
                </a:ext>
              </a:extLst>
            </p:cNvPr>
            <p:cNvSpPr/>
            <p:nvPr/>
          </p:nvSpPr>
          <p:spPr>
            <a:xfrm>
              <a:off x="4517071" y="88951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39" name="Flowchart: Connector 138">
              <a:extLst>
                <a:ext uri="{FF2B5EF4-FFF2-40B4-BE49-F238E27FC236}">
                  <a16:creationId xmlns:a16="http://schemas.microsoft.com/office/drawing/2014/main" id="{97DBB565-4C4D-43AF-A92E-1B12FAF0FF30}"/>
                </a:ext>
              </a:extLst>
            </p:cNvPr>
            <p:cNvSpPr/>
            <p:nvPr/>
          </p:nvSpPr>
          <p:spPr>
            <a:xfrm>
              <a:off x="4629291" y="8895186"/>
              <a:ext cx="72000" cy="720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40" name="Flowchart: Connector 139">
              <a:extLst>
                <a:ext uri="{FF2B5EF4-FFF2-40B4-BE49-F238E27FC236}">
                  <a16:creationId xmlns:a16="http://schemas.microsoft.com/office/drawing/2014/main" id="{8CABA40A-C15C-4569-BCB8-AA9C5B733CB0}"/>
                </a:ext>
              </a:extLst>
            </p:cNvPr>
            <p:cNvSpPr/>
            <p:nvPr/>
          </p:nvSpPr>
          <p:spPr>
            <a:xfrm>
              <a:off x="4737295" y="8895186"/>
              <a:ext cx="72000" cy="7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  <p:sp>
          <p:nvSpPr>
            <p:cNvPr id="141" name="Flowchart: Connector 140">
              <a:extLst>
                <a:ext uri="{FF2B5EF4-FFF2-40B4-BE49-F238E27FC236}">
                  <a16:creationId xmlns:a16="http://schemas.microsoft.com/office/drawing/2014/main" id="{60CAEFCE-6E91-46B3-B160-5711CC2B8717}"/>
                </a:ext>
              </a:extLst>
            </p:cNvPr>
            <p:cNvSpPr/>
            <p:nvPr/>
          </p:nvSpPr>
          <p:spPr>
            <a:xfrm>
              <a:off x="4843768" y="8898334"/>
              <a:ext cx="72000" cy="720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Perpetua" panose="02020502060401020303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2463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334</Words>
  <Application>Microsoft Office PowerPoint</Application>
  <PresentationFormat>A4 Paper (210x297 mm)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Kaufmann BT</vt:lpstr>
      <vt:lpstr>Perpetua</vt:lpstr>
      <vt:lpstr>Office Theme</vt:lpstr>
      <vt:lpstr>+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valac oblo</cp:lastModifiedBy>
  <cp:revision>59</cp:revision>
  <dcterms:created xsi:type="dcterms:W3CDTF">2018-06-03T09:30:14Z</dcterms:created>
  <dcterms:modified xsi:type="dcterms:W3CDTF">2021-01-14T15:18:32Z</dcterms:modified>
</cp:coreProperties>
</file>